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r" rtl="1"/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ar-SA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ar-SA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ar-SA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 rtl="1">
              <a:lnSpc>
                <a:spcPct val="100000"/>
              </a:lnSpc>
            </a:pPr>
            <a:fld id="{5AE75994-38B1-4F96-94C2-E3D9914E5E79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fld id="{849059BD-604D-4CFD-B29B-6D970DCDC77F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 rtl="1">
              <a:lnSpc>
                <a:spcPct val="100000"/>
              </a:lnSpc>
            </a:pPr>
            <a:fld id="{554D1699-D41C-4295-BC7D-13E404722CB3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rtl="1">
              <a:lnSpc>
                <a:spcPct val="100000"/>
              </a:lnSpc>
            </a:pPr>
            <a:fld id="{BC8AB2FC-9D31-48DF-9BAA-66C367221A9B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 rtl="1"/>
            <a:r>
              <a:rPr b="0" lang="ar-SA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ar-S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r" rtl="1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r" rtl="1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ar-SA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ar-SA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r" rtl="1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r" rtl="1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ar-SA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ar-SA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تستخدم الحالة النحوية الخامسة مع حروف الجر فقط . بعض من هذه الحروف الجر هي: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NA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PRI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67640" y="260640"/>
            <a:ext cx="8229240" cy="1137600"/>
          </a:xfrm>
          <a:prstGeom prst="rect">
            <a:avLst/>
          </a:prstGeom>
          <a:solidFill>
            <a:srgbClr val="f9d3d3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الحالة النحوية الخامسة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11640" y="188640"/>
            <a:ext cx="8229240" cy="8636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لاحقات الحالة النحوية الخامسة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  <p:pic>
        <p:nvPicPr>
          <p:cNvPr id="85" name="Slika 4" descr=""/>
          <p:cNvPicPr/>
          <p:nvPr/>
        </p:nvPicPr>
        <p:blipFill>
          <a:blip r:embed="rId1"/>
          <a:stretch/>
        </p:blipFill>
        <p:spPr>
          <a:xfrm>
            <a:off x="335160" y="1268640"/>
            <a:ext cx="8534880" cy="3011400"/>
          </a:xfrm>
          <a:prstGeom prst="rect">
            <a:avLst/>
          </a:prstGeom>
          <a:ln>
            <a:noFill/>
          </a:ln>
        </p:spPr>
      </p:pic>
      <p:pic>
        <p:nvPicPr>
          <p:cNvPr id="86" name="Slika 5" descr=""/>
          <p:cNvPicPr/>
          <p:nvPr/>
        </p:nvPicPr>
        <p:blipFill>
          <a:blip r:embed="rId2"/>
          <a:stretch/>
        </p:blipFill>
        <p:spPr>
          <a:xfrm>
            <a:off x="342360" y="4496400"/>
            <a:ext cx="3925800" cy="1712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يستخدم حرفا الجر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V, NA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عند الأفعال التي لا تعبر عن الحركة.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عند الأسئلة تستخدم الكلمة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živiš? - Živim v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Sloveniji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delate? - Delam v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baru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si? - Sem v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mestu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200" y="332640"/>
            <a:ext cx="8229240" cy="867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V, NA 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حرفا الجر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331640" y="2781000"/>
            <a:ext cx="1728000" cy="86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7cad0"/>
              </a:gs>
              <a:gs pos="35000">
                <a:srgbClr val="d7dadd"/>
              </a:gs>
              <a:gs pos="100000">
                <a:srgbClr val="eff2f2"/>
              </a:gs>
            </a:gsLst>
            <a:lin ang="16200000"/>
          </a:gradFill>
          <a:ln w="9360">
            <a:solidFill>
              <a:srgbClr val="747981"/>
            </a:solidFill>
            <a:round/>
          </a:ln>
          <a:effectLst>
            <a:glow rad="101600">
              <a:srgbClr val="9fb4e4">
                <a:alpha val="40000"/>
              </a:srgb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KJE?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يستخدم حرف الجر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عند الأفعال التي تعبر عن القرب من شيء ما.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عند السؤال نستخدم الكلمة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lang="ar-SA" sz="3200" spc="-1" strike="noStrike">
                <a:solidFill>
                  <a:srgbClr val="ff0000"/>
                </a:solidFill>
                <a:latin typeface="Calibri"/>
              </a:rPr>
              <a:t>      </a:t>
            </a:r>
            <a:r>
              <a:rPr b="0" lang="ar-SA" sz="32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Pri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semaforju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greste levo. </a:t>
            </a:r>
            <a:br/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         Dobimo se pri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baru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 </a:t>
            </a:r>
            <a:br/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          Živim pri </a:t>
            </a:r>
            <a:r>
              <a:rPr b="1" i="1" lang="ar-SA" sz="3200" spc="-1" strike="noStrike">
                <a:solidFill>
                  <a:srgbClr val="000000"/>
                </a:solidFill>
                <a:latin typeface="Calibri"/>
              </a:rPr>
              <a:t>mami</a:t>
            </a:r>
            <a:r>
              <a:rPr b="0" i="1" lang="ar-SA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260640"/>
            <a:ext cx="8229240" cy="84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حرف الجر  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PRI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95640" y="1196640"/>
            <a:ext cx="8229240" cy="5544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5000"/>
          </a:bodyPr>
          <a:p>
            <a:pPr marL="343080" indent="-342720" algn="r" rtl="1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ننظر إلى الجملتين :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                                    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Grem na </a:t>
            </a: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tečaj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.  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Sem na </a:t>
            </a:r>
            <a:r>
              <a:rPr b="1" lang="ar-SA" sz="3600" spc="-1" strike="noStrike">
                <a:solidFill>
                  <a:srgbClr val="000000"/>
                </a:solidFill>
                <a:latin typeface="Calibri"/>
              </a:rPr>
              <a:t>tečaj</a:t>
            </a:r>
            <a:r>
              <a:rPr b="1" lang="ar-SA" sz="3600" spc="-1" strike="noStrike">
                <a:solidFill>
                  <a:srgbClr val="c00000"/>
                </a:solidFill>
                <a:latin typeface="Calibri"/>
              </a:rPr>
              <a:t>u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.                          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عند الجملة الأولى نستخدم للسؤال 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و نتيجة لذلك تضاف إلى الاسم اللاحقة للحالة النحوية الرابعة.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    الفعل </a:t>
            </a:r>
            <a:r>
              <a:rPr b="1" lang="ar-SA" sz="3600" spc="-1" strike="noStrike" u="sng">
                <a:solidFill>
                  <a:srgbClr val="000000"/>
                </a:solidFill>
                <a:uFillTx/>
                <a:latin typeface="Calibri"/>
              </a:rPr>
              <a:t>ITI</a:t>
            </a:r>
            <a:r>
              <a:rPr b="0" lang="ar-SA" sz="3600" spc="-1" strike="noStrike" u="sng">
                <a:solidFill>
                  <a:srgbClr val="000000"/>
                </a:solidFill>
                <a:uFillTx/>
                <a:latin typeface="Calibri"/>
              </a:rPr>
              <a:t> يعبر عن الحركة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و لذلك تضاف إلى الاسم 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   اللاحقة   للحالة النحوية الرابعة عند حروف الجر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V/NA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عند الجملة الثانية نستخدم سؤال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و نتيجة لذلك تضاف إلى الاسم اللاحقة للحالة النحوية الخامسة.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     الفعل </a:t>
            </a:r>
            <a:r>
              <a:rPr b="1" lang="ar-SA" sz="3600" spc="-1" strike="noStrike" u="sng">
                <a:solidFill>
                  <a:srgbClr val="000000"/>
                </a:solidFill>
                <a:uFillTx/>
                <a:latin typeface="Calibri"/>
              </a:rPr>
              <a:t>BITI</a:t>
            </a:r>
            <a:r>
              <a:rPr b="0" lang="ar-SA" sz="3600" spc="-1" strike="noStrike" u="sng">
                <a:solidFill>
                  <a:srgbClr val="000000"/>
                </a:solidFill>
                <a:uFillTx/>
                <a:latin typeface="Calibri"/>
              </a:rPr>
              <a:t> لا يعبر عن الحركة 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و لذلك تضاف إلى الاسم 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720"/>
              </a:spcBef>
            </a:pP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      اللاحقة للحالة النحوية الخمسة عند حروف الجر .</a:t>
            </a:r>
            <a:r>
              <a:rPr b="0" lang="ar-SA" sz="3600" spc="-1" strike="noStrike">
                <a:solidFill>
                  <a:srgbClr val="000000"/>
                </a:solidFill>
                <a:latin typeface="Calibri"/>
              </a:rPr>
              <a:t>V/NA</a:t>
            </a: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ar-SA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195640" y="188640"/>
            <a:ext cx="5040360" cy="79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f76d6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4000" spc="-1" strike="noStrike">
                <a:solidFill>
                  <a:srgbClr val="e73d3d"/>
                </a:solidFill>
                <a:latin typeface="Calibri"/>
              </a:rPr>
              <a:t>KAM?   </a:t>
            </a:r>
            <a:r>
              <a:rPr b="1" lang="sl-SI" sz="4000" spc="-1" strike="noStrike">
                <a:solidFill>
                  <a:srgbClr val="e73d3d"/>
                </a:solidFill>
                <a:latin typeface="Calibri"/>
              </a:rPr>
              <a:t>و</a:t>
            </a:r>
            <a:r>
              <a:rPr b="1" lang="sl-SI" sz="4000" spc="-1" strike="noStrike">
                <a:solidFill>
                  <a:srgbClr val="e73d3d"/>
                </a:solidFill>
                <a:latin typeface="Calibri"/>
              </a:rPr>
              <a:t>   </a:t>
            </a:r>
            <a:r>
              <a:rPr b="1" lang="sl-SI" sz="4000" spc="-1" strike="noStrike">
                <a:solidFill>
                  <a:srgbClr val="e73d3d"/>
                </a:solidFill>
                <a:latin typeface="Calibri"/>
              </a:rPr>
              <a:t>KJE?</a:t>
            </a:r>
            <a:endParaRPr b="0" lang="sl-SI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51640" y="1268640"/>
            <a:ext cx="1728000" cy="863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b32c1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KAM?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932000" y="1268640"/>
            <a:ext cx="1728000" cy="863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b32c1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KJE?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179640" y="476640"/>
            <a:ext cx="8784720" cy="525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أمثلة أخرى:</a:t>
            </a: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sl-SI" sz="2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greš? – Grem v Ljubljan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         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živiš? – Živim v Ljubljan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greš? – Grem na pijač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            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si? – Sem na pijač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greš? – Grem na obisk.             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si? – Sem na obisk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u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greš? – Grem v mest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               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Kje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 si? – Sem v mest</a:t>
            </a:r>
            <a:r>
              <a:rPr b="1" i="1" lang="sl-SI" sz="2600" spc="-1" strike="noStrike">
                <a:solidFill>
                  <a:srgbClr val="000000"/>
                </a:solidFill>
                <a:latin typeface="Calibri"/>
              </a:rPr>
              <a:t>u</a:t>
            </a:r>
            <a:r>
              <a:rPr b="0" i="1" lang="sl-SI" sz="2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Application>LibreOffice/6.2.2.2$Windows_X86_64 LibreOffice_project/2b840030fec2aae0fd2658d8d4f9548af4e3518d</Application>
  <Words>277</Words>
  <Paragraphs>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2017-09-28T19:14:46Z</dcterms:created>
  <dc:creator>r</dc:creator>
  <dc:description/>
  <dc:language>sl-SI</dc:language>
  <cp:lastModifiedBy>Janja Ban</cp:lastModifiedBy>
  <dcterms:modified xsi:type="dcterms:W3CDTF">2017-11-07T20:26:47Z</dcterms:modified>
  <cp:revision>207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Diaprojekcija na zaslonu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